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64" r:id="rId5"/>
    <p:sldId id="265" r:id="rId7"/>
    <p:sldId id="266" r:id="rId8"/>
    <p:sldId id="267" r:id="rId9"/>
    <p:sldId id="268" r:id="rId10"/>
    <p:sldId id="269" r:id="rId11"/>
    <p:sldId id="273" r:id="rId12"/>
    <p:sldId id="270" r:id="rId13"/>
    <p:sldId id="271" r:id="rId14"/>
    <p:sldId id="261" r:id="rId15"/>
  </p:sldIdLst>
  <p:sldSz cx="12192000" cy="6858000"/>
  <p:notesSz cx="6858000" cy="9144000"/>
  <p:defaultTextStyle>
    <a:defPPr>
      <a:defRPr lang="zh-CN"/>
    </a:defPPr>
    <a:lvl1pPr marL="0" lvl="0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1pPr>
    <a:lvl2pPr marL="457200" lvl="1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2pPr>
    <a:lvl3pPr marL="914400" lvl="2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3pPr>
    <a:lvl4pPr marL="1371600" lvl="3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4pPr>
    <a:lvl5pPr marL="1828800" lvl="4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u="none" kern="1200" baseline="0">
        <a:solidFill>
          <a:schemeClr val="tx1"/>
        </a:solidFill>
        <a:latin typeface="Calibri" panose="020F0502020204030204" pitchFamily="2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-138" y="-102"/>
      </p:cViewPr>
      <p:guideLst>
        <p:guide orient="horz" pos="4335"/>
        <p:guide pos="3872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3"/>
          <p:cNvSpPr/>
          <p:nvPr userDrawn="1"/>
        </p:nvSpPr>
        <p:spPr>
          <a:xfrm>
            <a:off x="0" y="6211888"/>
            <a:ext cx="12192000" cy="646112"/>
          </a:xfrm>
          <a:prstGeom prst="rect">
            <a:avLst/>
          </a:prstGeom>
          <a:solidFill>
            <a:srgbClr val="404040">
              <a:alpha val="100000"/>
            </a:srgbClr>
          </a:solidFill>
          <a:ln w="9525">
            <a:noFill/>
          </a:ln>
        </p:spPr>
        <p:txBody>
          <a:bodyPr vert="horz" wrap="square" anchor="ctr"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2" charset="0"/>
            </a:endParaRPr>
          </a:p>
        </p:txBody>
      </p:sp>
      <p:sp>
        <p:nvSpPr>
          <p:cNvPr id="1027" name="矩形 4"/>
          <p:cNvSpPr/>
          <p:nvPr userDrawn="1"/>
        </p:nvSpPr>
        <p:spPr>
          <a:xfrm>
            <a:off x="0" y="0"/>
            <a:ext cx="12192000" cy="336550"/>
          </a:xfrm>
          <a:prstGeom prst="rect">
            <a:avLst/>
          </a:prstGeom>
          <a:solidFill>
            <a:srgbClr val="262626">
              <a:alpha val="100000"/>
            </a:srgbClr>
          </a:solidFill>
          <a:ln w="9525">
            <a:noFill/>
          </a:ln>
        </p:spPr>
        <p:txBody>
          <a:bodyPr vert="horz" wrap="square" anchor="ctr"/>
          <a:p>
            <a:pPr lvl="0" algn="ctr" eaLnBrk="1" hangingPunct="1"/>
            <a:endParaRPr lang="zh-CN" altLang="en-US" dirty="0">
              <a:solidFill>
                <a:srgbClr val="FFFFFF"/>
              </a:solidFill>
              <a:latin typeface="Calibri" panose="020F05020202040302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sz="440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lvl="0" indent="-228600" algn="l" defTabSz="914400" eaLnBrk="1" fontAlgn="base" latinLnBrk="0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lvl="1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u="none" kern="1200" baseline="0">
          <a:solidFill>
            <a:schemeClr val="tx1"/>
          </a:solidFill>
          <a:latin typeface="Calibri" panose="020F0502020204030204" pitchFamily="2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12"/>
          <p:cNvSpPr txBox="1"/>
          <p:nvPr/>
        </p:nvSpPr>
        <p:spPr>
          <a:xfrm>
            <a:off x="-20955" y="2538095"/>
            <a:ext cx="1222819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 eaLnBrk="1" hangingPunct="1"/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结课报告</a:t>
            </a:r>
            <a:endParaRPr lang="zh-CN" altLang="zh-CN" sz="3200" b="1" dirty="0">
              <a:solidFill>
                <a:schemeClr val="tx1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6" name="文本框 21"/>
          <p:cNvSpPr txBox="1"/>
          <p:nvPr/>
        </p:nvSpPr>
        <p:spPr>
          <a:xfrm>
            <a:off x="-20955" y="3244850"/>
            <a:ext cx="1222819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 eaLnBrk="1" hangingPunct="1"/>
            <a:r>
              <a:rPr lang="zh-CN" altLang="en-US" sz="1800" dirty="0">
                <a:latin typeface="微软雅黑" panose="020B0503020204020204" pitchFamily="2" charset="-122"/>
                <a:ea typeface="微软雅黑" panose="020B0503020204020204" pitchFamily="2" charset="-122"/>
              </a:rPr>
              <a:t>隽东霖</a:t>
            </a:r>
            <a:endParaRPr lang="zh-CN" altLang="en-US" sz="18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6065" y="2937510"/>
            <a:ext cx="5536565" cy="39001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363855"/>
            <a:ext cx="12152630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ym typeface="+mn-ea"/>
              </a:rPr>
              <a:t>3.QGroundControl</a:t>
            </a:r>
            <a:r>
              <a:rPr lang="zh-CN" altLang="en-US" sz="3600" b="1">
                <a:sym typeface="+mn-ea"/>
              </a:rPr>
              <a:t>地面站二次开发</a:t>
            </a:r>
            <a:r>
              <a:rPr lang="en-US" altLang="zh-CN" sz="3600" b="1">
                <a:sym typeface="+mn-ea"/>
              </a:rPr>
              <a:t>:</a:t>
            </a:r>
            <a:endParaRPr lang="en-US" altLang="zh-CN" sz="2800" b="1">
              <a:sym typeface="+mn-ea"/>
            </a:endParaRPr>
          </a:p>
          <a:p>
            <a:r>
              <a:rPr lang="zh-CN" sz="2800">
                <a:sym typeface="+mn-ea"/>
              </a:rPr>
              <a:t>目标：为地面站增加更多功能</a:t>
            </a:r>
            <a:endParaRPr lang="zh-CN" sz="2800">
              <a:sym typeface="+mn-ea"/>
            </a:endParaRPr>
          </a:p>
          <a:p>
            <a:r>
              <a:rPr lang="zh-CN" sz="2800">
                <a:sym typeface="+mn-ea"/>
              </a:rPr>
              <a:t>遇到困难：几乎没有任何可参考资料</a:t>
            </a:r>
            <a:endParaRPr lang="zh-CN" sz="2800">
              <a:sym typeface="+mn-ea"/>
            </a:endParaRPr>
          </a:p>
          <a:p>
            <a:r>
              <a:rPr lang="zh-CN" sz="2800">
                <a:sym typeface="+mn-ea"/>
              </a:rPr>
              <a:t>以配置环境为例：</a:t>
            </a:r>
            <a:endParaRPr lang="zh-CN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官方文档：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下载源码、下载</a:t>
            </a:r>
            <a:r>
              <a:rPr lang="en-US" altLang="zh-CN" sz="2800">
                <a:sym typeface="+mn-ea"/>
              </a:rPr>
              <a:t>VS2015</a:t>
            </a:r>
            <a:r>
              <a:rPr lang="zh-CN" altLang="en-US" sz="2800">
                <a:sym typeface="+mn-ea"/>
              </a:rPr>
              <a:t>并安装，下载</a:t>
            </a:r>
            <a:r>
              <a:rPr lang="en-US" altLang="zh-CN" sz="2800">
                <a:sym typeface="+mn-ea"/>
              </a:rPr>
              <a:t>QT</a:t>
            </a:r>
            <a:r>
              <a:rPr lang="zh-CN" altLang="en-US" sz="2800">
                <a:sym typeface="+mn-ea"/>
              </a:rPr>
              <a:t>并安装，然后在</a:t>
            </a:r>
            <a:r>
              <a:rPr lang="en-US" altLang="zh-CN" sz="2800">
                <a:sym typeface="+mn-ea"/>
              </a:rPr>
              <a:t>QT</a:t>
            </a:r>
            <a:r>
              <a:rPr lang="zh-CN" altLang="en-US" sz="2800">
                <a:sym typeface="+mn-ea"/>
              </a:rPr>
              <a:t>里点左下角的锤子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0" y="23495"/>
            <a:ext cx="8719820" cy="4527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775" y="2352675"/>
            <a:ext cx="7330440" cy="45523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197" name="组合 8196"/>
          <p:cNvGrpSpPr/>
          <p:nvPr/>
        </p:nvGrpSpPr>
        <p:grpSpPr>
          <a:xfrm>
            <a:off x="4995863" y="2293938"/>
            <a:ext cx="1646237" cy="1625600"/>
            <a:chOff x="0" y="0"/>
            <a:chExt cx="1646456" cy="1625780"/>
          </a:xfrm>
        </p:grpSpPr>
        <p:sp>
          <p:nvSpPr>
            <p:cNvPr id="8198" name="空心弧 33"/>
            <p:cNvSpPr/>
            <p:nvPr/>
          </p:nvSpPr>
          <p:spPr>
            <a:xfrm rot="10800000">
              <a:off x="0" y="0"/>
              <a:ext cx="1623849" cy="1623849"/>
            </a:xfrm>
            <a:custGeom>
              <a:avLst/>
              <a:gdLst/>
              <a:ahLst/>
              <a:cxnLst>
                <a:cxn ang="0">
                  <a:pos x="0" y="811925"/>
                </a:cxn>
                <a:cxn ang="0">
                  <a:pos x="809499" y="4"/>
                </a:cxn>
                <a:cxn ang="0">
                  <a:pos x="1623836" y="807073"/>
                </a:cxn>
                <a:cxn ang="0">
                  <a:pos x="819204" y="1623818"/>
                </a:cxn>
                <a:cxn ang="0">
                  <a:pos x="819203" y="1623816"/>
                </a:cxn>
                <a:cxn ang="0">
                  <a:pos x="1623835" y="807071"/>
                </a:cxn>
                <a:cxn ang="0">
                  <a:pos x="809498" y="2"/>
                </a:cxn>
                <a:cxn ang="0">
                  <a:pos x="-1" y="811923"/>
                </a:cxn>
                <a:cxn ang="0">
                  <a:pos x="0" y="811925"/>
                </a:cxn>
              </a:cxnLst>
              <a:pathLst>
                <a:path w="1623849" h="1623849">
                  <a:moveTo>
                    <a:pt x="0" y="811925"/>
                  </a:moveTo>
                  <a:cubicBezTo>
                    <a:pt x="0" y="364458"/>
                    <a:pt x="362034" y="1341"/>
                    <a:pt x="809499" y="4"/>
                  </a:cubicBezTo>
                  <a:cubicBezTo>
                    <a:pt x="1256964" y="-1333"/>
                    <a:pt x="1621161" y="359614"/>
                    <a:pt x="1623836" y="807073"/>
                  </a:cubicBezTo>
                  <a:cubicBezTo>
                    <a:pt x="1626510" y="1254532"/>
                    <a:pt x="1266653" y="1619806"/>
                    <a:pt x="819204" y="1623818"/>
                  </a:cubicBezTo>
                  <a:cubicBezTo>
                    <a:pt x="819204" y="1623817"/>
                    <a:pt x="819203" y="1623817"/>
                    <a:pt x="819203" y="1623816"/>
                  </a:cubicBezTo>
                  <a:cubicBezTo>
                    <a:pt x="1266652" y="1619805"/>
                    <a:pt x="1626509" y="1254530"/>
                    <a:pt x="1623835" y="807071"/>
                  </a:cubicBezTo>
                  <a:cubicBezTo>
                    <a:pt x="1621161" y="359612"/>
                    <a:pt x="1256963" y="-1335"/>
                    <a:pt x="809498" y="2"/>
                  </a:cubicBezTo>
                  <a:cubicBezTo>
                    <a:pt x="362033" y="1339"/>
                    <a:pt x="-1" y="364457"/>
                    <a:pt x="-1" y="811923"/>
                  </a:cubicBezTo>
                  <a:cubicBezTo>
                    <a:pt x="-1" y="811924"/>
                    <a:pt x="0" y="811924"/>
                    <a:pt x="0" y="811925"/>
                  </a:cubicBezTo>
                  <a:close/>
                </a:path>
              </a:pathLst>
            </a:custGeom>
            <a:solidFill>
              <a:srgbClr val="262626">
                <a:alpha val="100000"/>
              </a:srgbClr>
            </a:solidFill>
            <a:ln w="19050" cap="flat" cmpd="sng">
              <a:solidFill>
                <a:srgbClr val="40404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199" name="任意多边形 34"/>
            <p:cNvSpPr/>
            <p:nvPr/>
          </p:nvSpPr>
          <p:spPr>
            <a:xfrm>
              <a:off x="3684" y="701192"/>
              <a:ext cx="1642772" cy="924588"/>
            </a:xfrm>
            <a:custGeom>
              <a:avLst/>
              <a:gdLst/>
              <a:ahLst/>
              <a:cxnLst>
                <a:cxn ang="0">
                  <a:pos x="8842" y="20096"/>
                </a:cxn>
                <a:cxn ang="0">
                  <a:pos x="246051" y="110532"/>
                </a:cxn>
                <a:cxn ang="0">
                  <a:pos x="487211" y="0"/>
                </a:cxn>
                <a:cxn ang="0">
                  <a:pos x="597743" y="110532"/>
                </a:cxn>
                <a:cxn ang="0">
                  <a:pos x="788662" y="20096"/>
                </a:cxn>
                <a:cxn ang="0">
                  <a:pos x="899194" y="120580"/>
                </a:cxn>
                <a:cxn ang="0">
                  <a:pos x="1059967" y="30145"/>
                </a:cxn>
                <a:cxn ang="0">
                  <a:pos x="1170499" y="130628"/>
                </a:cxn>
                <a:cxn ang="0">
                  <a:pos x="1281031" y="60290"/>
                </a:cxn>
                <a:cxn ang="0">
                  <a:pos x="1401611" y="150725"/>
                </a:cxn>
                <a:cxn ang="0">
                  <a:pos x="1492047" y="50241"/>
                </a:cxn>
                <a:cxn ang="0">
                  <a:pos x="1562385" y="120580"/>
                </a:cxn>
                <a:cxn ang="0">
                  <a:pos x="1642772" y="110532"/>
                </a:cxn>
                <a:cxn ang="0">
                  <a:pos x="1562385" y="462224"/>
                </a:cxn>
                <a:cxn ang="0">
                  <a:pos x="1250885" y="803868"/>
                </a:cxn>
                <a:cxn ang="0">
                  <a:pos x="768565" y="924448"/>
                </a:cxn>
                <a:cxn ang="0">
                  <a:pos x="356583" y="783771"/>
                </a:cxn>
                <a:cxn ang="0">
                  <a:pos x="75229" y="462224"/>
                </a:cxn>
                <a:cxn ang="0">
                  <a:pos x="4891" y="180870"/>
                </a:cxn>
                <a:cxn ang="0">
                  <a:pos x="8842" y="20096"/>
                </a:cxn>
              </a:cxnLst>
              <a:pathLst>
                <a:path w="1642772" h="924588">
                  <a:moveTo>
                    <a:pt x="8842" y="20096"/>
                  </a:moveTo>
                  <a:cubicBezTo>
                    <a:pt x="13316" y="22660"/>
                    <a:pt x="166323" y="113881"/>
                    <a:pt x="246051" y="110532"/>
                  </a:cubicBezTo>
                  <a:cubicBezTo>
                    <a:pt x="325779" y="107183"/>
                    <a:pt x="428596" y="0"/>
                    <a:pt x="487211" y="0"/>
                  </a:cubicBezTo>
                  <a:cubicBezTo>
                    <a:pt x="545826" y="0"/>
                    <a:pt x="547501" y="107183"/>
                    <a:pt x="597743" y="110532"/>
                  </a:cubicBezTo>
                  <a:cubicBezTo>
                    <a:pt x="647985" y="113881"/>
                    <a:pt x="738420" y="18421"/>
                    <a:pt x="788662" y="20096"/>
                  </a:cubicBezTo>
                  <a:cubicBezTo>
                    <a:pt x="838904" y="21771"/>
                    <a:pt x="853977" y="118905"/>
                    <a:pt x="899194" y="120580"/>
                  </a:cubicBezTo>
                  <a:cubicBezTo>
                    <a:pt x="944411" y="122255"/>
                    <a:pt x="1014750" y="28470"/>
                    <a:pt x="1059967" y="30145"/>
                  </a:cubicBezTo>
                  <a:cubicBezTo>
                    <a:pt x="1105184" y="31820"/>
                    <a:pt x="1133655" y="125604"/>
                    <a:pt x="1170499" y="130628"/>
                  </a:cubicBezTo>
                  <a:cubicBezTo>
                    <a:pt x="1207343" y="135652"/>
                    <a:pt x="1242512" y="56941"/>
                    <a:pt x="1281031" y="60290"/>
                  </a:cubicBezTo>
                  <a:cubicBezTo>
                    <a:pt x="1319550" y="63639"/>
                    <a:pt x="1366442" y="152400"/>
                    <a:pt x="1401611" y="150725"/>
                  </a:cubicBezTo>
                  <a:cubicBezTo>
                    <a:pt x="1436780" y="149050"/>
                    <a:pt x="1465251" y="55265"/>
                    <a:pt x="1492047" y="50241"/>
                  </a:cubicBezTo>
                  <a:cubicBezTo>
                    <a:pt x="1518843" y="45217"/>
                    <a:pt x="1537264" y="110532"/>
                    <a:pt x="1562385" y="120580"/>
                  </a:cubicBezTo>
                  <a:cubicBezTo>
                    <a:pt x="1587506" y="130628"/>
                    <a:pt x="1642772" y="53591"/>
                    <a:pt x="1642772" y="110532"/>
                  </a:cubicBezTo>
                  <a:cubicBezTo>
                    <a:pt x="1642772" y="167473"/>
                    <a:pt x="1627699" y="346668"/>
                    <a:pt x="1562385" y="462224"/>
                  </a:cubicBezTo>
                  <a:cubicBezTo>
                    <a:pt x="1497071" y="577780"/>
                    <a:pt x="1342995" y="736879"/>
                    <a:pt x="1250885" y="803868"/>
                  </a:cubicBezTo>
                  <a:cubicBezTo>
                    <a:pt x="1158775" y="870857"/>
                    <a:pt x="917615" y="927798"/>
                    <a:pt x="768565" y="924448"/>
                  </a:cubicBezTo>
                  <a:cubicBezTo>
                    <a:pt x="619515" y="921098"/>
                    <a:pt x="512332" y="890953"/>
                    <a:pt x="356583" y="783771"/>
                  </a:cubicBezTo>
                  <a:cubicBezTo>
                    <a:pt x="200834" y="676589"/>
                    <a:pt x="133844" y="562707"/>
                    <a:pt x="75229" y="462224"/>
                  </a:cubicBezTo>
                  <a:cubicBezTo>
                    <a:pt x="16614" y="361741"/>
                    <a:pt x="15956" y="254558"/>
                    <a:pt x="4891" y="180870"/>
                  </a:cubicBezTo>
                  <a:cubicBezTo>
                    <a:pt x="-6174" y="107182"/>
                    <a:pt x="4368" y="17532"/>
                    <a:pt x="8842" y="20096"/>
                  </a:cubicBezTo>
                  <a:close/>
                </a:path>
              </a:pathLst>
            </a:custGeom>
            <a:solidFill>
              <a:srgbClr val="262626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0" name="椭圆 35"/>
            <p:cNvSpPr/>
            <p:nvPr/>
          </p:nvSpPr>
          <p:spPr>
            <a:xfrm>
              <a:off x="278351" y="366771"/>
              <a:ext cx="171450" cy="171450"/>
            </a:xfrm>
            <a:prstGeom prst="ellipse">
              <a:avLst/>
            </a:prstGeom>
            <a:solidFill>
              <a:srgbClr val="262626"/>
            </a:solidFill>
            <a:ln w="9525">
              <a:noFill/>
            </a:ln>
          </p:spPr>
          <p:txBody>
            <a:bodyPr anchor="ctr"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pitchFamily="2" charset="0"/>
              </a:endParaRPr>
            </a:p>
          </p:txBody>
        </p:sp>
        <p:sp>
          <p:nvSpPr>
            <p:cNvPr id="8201" name="椭圆 36"/>
            <p:cNvSpPr/>
            <p:nvPr/>
          </p:nvSpPr>
          <p:spPr>
            <a:xfrm>
              <a:off x="563212" y="495299"/>
              <a:ext cx="87516" cy="87516"/>
            </a:xfrm>
            <a:prstGeom prst="ellipse">
              <a:avLst/>
            </a:prstGeom>
            <a:solidFill>
              <a:srgbClr val="262626"/>
            </a:solidFill>
            <a:ln w="9525">
              <a:noFill/>
            </a:ln>
          </p:spPr>
          <p:txBody>
            <a:bodyPr anchor="ctr"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pitchFamily="2" charset="0"/>
              </a:endParaRPr>
            </a:p>
          </p:txBody>
        </p:sp>
        <p:sp>
          <p:nvSpPr>
            <p:cNvPr id="8202" name="椭圆 37"/>
            <p:cNvSpPr/>
            <p:nvPr/>
          </p:nvSpPr>
          <p:spPr>
            <a:xfrm>
              <a:off x="462748" y="575948"/>
              <a:ext cx="87516" cy="87516"/>
            </a:xfrm>
            <a:prstGeom prst="ellipse">
              <a:avLst/>
            </a:prstGeom>
            <a:solidFill>
              <a:srgbClr val="262626"/>
            </a:solidFill>
            <a:ln w="9525">
              <a:noFill/>
            </a:ln>
          </p:spPr>
          <p:txBody>
            <a:bodyPr anchor="ctr"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pitchFamily="2" charset="0"/>
              </a:endParaRPr>
            </a:p>
          </p:txBody>
        </p:sp>
        <p:sp>
          <p:nvSpPr>
            <p:cNvPr id="8203" name="椭圆 38"/>
            <p:cNvSpPr/>
            <p:nvPr/>
          </p:nvSpPr>
          <p:spPr>
            <a:xfrm flipV="1">
              <a:off x="857512" y="695439"/>
              <a:ext cx="45719" cy="45719"/>
            </a:xfrm>
            <a:prstGeom prst="ellipse">
              <a:avLst/>
            </a:prstGeom>
            <a:solidFill>
              <a:srgbClr val="262626"/>
            </a:solidFill>
            <a:ln w="9525">
              <a:noFill/>
            </a:ln>
          </p:spPr>
          <p:txBody>
            <a:bodyPr anchor="ctr"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pitchFamily="2" charset="0"/>
              </a:endParaRPr>
            </a:p>
          </p:txBody>
        </p:sp>
        <p:sp>
          <p:nvSpPr>
            <p:cNvPr id="8204" name="椭圆 39"/>
            <p:cNvSpPr/>
            <p:nvPr/>
          </p:nvSpPr>
          <p:spPr>
            <a:xfrm flipV="1">
              <a:off x="628912" y="666864"/>
              <a:ext cx="45719" cy="45719"/>
            </a:xfrm>
            <a:prstGeom prst="ellipse">
              <a:avLst/>
            </a:prstGeom>
            <a:solidFill>
              <a:srgbClr val="262626"/>
            </a:solidFill>
            <a:ln w="9525">
              <a:noFill/>
            </a:ln>
          </p:spPr>
          <p:txBody>
            <a:bodyPr anchor="ctr"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pitchFamily="2" charset="0"/>
              </a:endParaRPr>
            </a:p>
          </p:txBody>
        </p:sp>
        <p:sp>
          <p:nvSpPr>
            <p:cNvPr id="8205" name="椭圆 40"/>
            <p:cNvSpPr/>
            <p:nvPr/>
          </p:nvSpPr>
          <p:spPr>
            <a:xfrm flipV="1">
              <a:off x="781312" y="523988"/>
              <a:ext cx="76200" cy="76200"/>
            </a:xfrm>
            <a:prstGeom prst="ellipse">
              <a:avLst/>
            </a:prstGeom>
            <a:solidFill>
              <a:srgbClr val="262626"/>
            </a:solidFill>
            <a:ln w="9525">
              <a:noFill/>
            </a:ln>
          </p:spPr>
          <p:txBody>
            <a:bodyPr anchor="ctr"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pitchFamily="2" charset="0"/>
              </a:endParaRPr>
            </a:p>
          </p:txBody>
        </p:sp>
        <p:sp>
          <p:nvSpPr>
            <p:cNvPr id="8206" name="椭圆 41"/>
            <p:cNvSpPr/>
            <p:nvPr/>
          </p:nvSpPr>
          <p:spPr>
            <a:xfrm flipV="1">
              <a:off x="190761" y="619237"/>
              <a:ext cx="123737" cy="123737"/>
            </a:xfrm>
            <a:prstGeom prst="ellipse">
              <a:avLst/>
            </a:prstGeom>
            <a:solidFill>
              <a:srgbClr val="262626"/>
            </a:solidFill>
            <a:ln w="9525">
              <a:noFill/>
            </a:ln>
          </p:spPr>
          <p:txBody>
            <a:bodyPr anchor="ctr"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pitchFamily="2" charset="0"/>
              </a:endParaRPr>
            </a:p>
          </p:txBody>
        </p:sp>
      </p:grpSp>
      <p:sp>
        <p:nvSpPr>
          <p:cNvPr id="8207" name="文本框 2"/>
          <p:cNvSpPr txBox="1"/>
          <p:nvPr/>
        </p:nvSpPr>
        <p:spPr>
          <a:xfrm>
            <a:off x="5186045" y="3215005"/>
            <a:ext cx="135128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2" charset="-122"/>
                <a:ea typeface="微软雅黑" panose="020B0503020204020204" pitchFamily="2" charset="-122"/>
              </a:rPr>
              <a:t>THE END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437640" y="851535"/>
            <a:ext cx="9317355" cy="46462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4400" b="1" dirty="0">
                <a:solidFill>
                  <a:schemeClr val="tx1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主要内容：</a:t>
            </a:r>
            <a:endParaRPr lang="zh-CN" altLang="zh-CN" sz="4400" b="1" dirty="0">
              <a:solidFill>
                <a:schemeClr val="tx1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  <a:p>
            <a:r>
              <a:rPr lang="en-US" altLang="zh-CN" sz="2800">
                <a:solidFill>
                  <a:schemeClr val="tx1"/>
                </a:solidFill>
                <a:sym typeface="+mn-ea"/>
              </a:rPr>
              <a:t>1.</a:t>
            </a:r>
            <a:endParaRPr lang="en-US" altLang="zh-CN" sz="2800">
              <a:solidFill>
                <a:schemeClr val="tx1"/>
              </a:solidFill>
            </a:endParaRPr>
          </a:p>
          <a:p>
            <a:r>
              <a:rPr lang="en-US" altLang="zh-CN" sz="2800">
                <a:solidFill>
                  <a:schemeClr val="tx1"/>
                </a:solidFill>
                <a:sym typeface="+mn-ea"/>
              </a:rPr>
              <a:t>      GStreamer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视频传输</a:t>
            </a:r>
            <a:endParaRPr lang="zh-CN" altLang="en-US" sz="2800">
              <a:solidFill>
                <a:schemeClr val="tx1"/>
              </a:solidFill>
            </a:endParaRPr>
          </a:p>
          <a:p>
            <a:endParaRPr lang="zh-CN" altLang="en-US" sz="2800">
              <a:solidFill>
                <a:schemeClr val="tx1"/>
              </a:solidFill>
            </a:endParaRPr>
          </a:p>
          <a:p>
            <a:r>
              <a:rPr lang="en-US" altLang="zh-CN" sz="2800">
                <a:solidFill>
                  <a:schemeClr val="tx1"/>
                </a:solidFill>
                <a:sym typeface="+mn-ea"/>
              </a:rPr>
              <a:t>2.</a:t>
            </a:r>
            <a:endParaRPr lang="en-US" altLang="zh-CN" sz="2800">
              <a:solidFill>
                <a:schemeClr val="tx1"/>
              </a:solidFill>
            </a:endParaRPr>
          </a:p>
          <a:p>
            <a:r>
              <a:rPr lang="en-US" altLang="zh-CN" sz="2800">
                <a:solidFill>
                  <a:schemeClr val="tx1"/>
                </a:solidFill>
                <a:sym typeface="+mn-ea"/>
              </a:rPr>
              <a:t>       QGroundControl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无人机地面站接收飞机摄像头数据</a:t>
            </a:r>
            <a:endParaRPr lang="zh-CN" altLang="en-US" sz="2800">
              <a:solidFill>
                <a:schemeClr val="tx1"/>
              </a:solidFill>
            </a:endParaRPr>
          </a:p>
          <a:p>
            <a:endParaRPr lang="zh-CN" altLang="en-US" sz="2800">
              <a:solidFill>
                <a:schemeClr val="tx1"/>
              </a:solidFill>
            </a:endParaRPr>
          </a:p>
          <a:p>
            <a:r>
              <a:rPr lang="en-US" altLang="zh-CN" sz="2800">
                <a:solidFill>
                  <a:schemeClr val="tx1"/>
                </a:solidFill>
                <a:sym typeface="+mn-ea"/>
              </a:rPr>
              <a:t>3.</a:t>
            </a:r>
            <a:endParaRPr lang="en-US" altLang="zh-CN" sz="2800">
              <a:solidFill>
                <a:schemeClr val="tx1"/>
              </a:solidFill>
            </a:endParaRPr>
          </a:p>
          <a:p>
            <a:r>
              <a:rPr lang="en-US" altLang="zh-CN" sz="2800">
                <a:solidFill>
                  <a:schemeClr val="tx1"/>
                </a:solidFill>
                <a:sym typeface="+mn-ea"/>
              </a:rPr>
              <a:t>      QGroundControl</a:t>
            </a:r>
            <a:r>
              <a:rPr lang="zh-CN" altLang="en-US" sz="2800">
                <a:solidFill>
                  <a:schemeClr val="tx1"/>
                </a:solidFill>
                <a:sym typeface="+mn-ea"/>
              </a:rPr>
              <a:t>地面站二次开发</a:t>
            </a:r>
            <a:endParaRPr lang="zh-CN" altLang="en-US" sz="2800">
              <a:solidFill>
                <a:schemeClr val="tx1"/>
              </a:solidFill>
            </a:endParaRPr>
          </a:p>
          <a:p>
            <a:endParaRPr lang="zh-CN" altLang="en-US" sz="2800" b="1" dirty="0">
              <a:solidFill>
                <a:schemeClr val="tx1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510" y="3755390"/>
            <a:ext cx="4300855" cy="25190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190" y="4199890"/>
            <a:ext cx="7334885" cy="20745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875" y="542290"/>
            <a:ext cx="12209145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/>
              <a:t>1.GStreamer</a:t>
            </a:r>
            <a:r>
              <a:rPr lang="zh-CN" altLang="zh-CN" sz="4000" b="1"/>
              <a:t>视频传输</a:t>
            </a:r>
            <a:endParaRPr lang="zh-CN" altLang="zh-CN"/>
          </a:p>
          <a:p>
            <a:r>
              <a:rPr lang="zh-CN" altLang="zh-CN" sz="2400"/>
              <a:t>目标：</a:t>
            </a:r>
            <a:endParaRPr lang="zh-CN" altLang="zh-CN" sz="2400"/>
          </a:p>
          <a:p>
            <a:pPr lvl="1"/>
            <a:r>
              <a:rPr lang="zh-CN" altLang="zh-CN" sz="2400"/>
              <a:t>视频成功传输，低延迟，稳定，且支持多线程（即同时存储与传输</a:t>
            </a:r>
            <a:endParaRPr lang="zh-CN" altLang="zh-CN" sz="2400"/>
          </a:p>
          <a:p>
            <a:r>
              <a:rPr lang="zh-CN" altLang="zh-CN" sz="2400"/>
              <a:t>遇到问题：</a:t>
            </a:r>
            <a:endParaRPr lang="zh-CN" altLang="zh-CN" sz="2400"/>
          </a:p>
          <a:p>
            <a:pPr lvl="1"/>
            <a:r>
              <a:rPr lang="en-US" altLang="zh-CN" sz="2400"/>
              <a:t>1.</a:t>
            </a:r>
            <a:r>
              <a:rPr lang="zh-CN" altLang="zh-CN" sz="2400"/>
              <a:t>无人机摄像头只有</a:t>
            </a:r>
            <a:r>
              <a:rPr lang="en-US" altLang="zh-CN" sz="2400"/>
              <a:t>raw</a:t>
            </a:r>
            <a:r>
              <a:rPr lang="zh-CN" altLang="en-US" sz="2400"/>
              <a:t>格式视频而无</a:t>
            </a:r>
            <a:r>
              <a:rPr lang="en-US" altLang="zh-CN" sz="2400"/>
              <a:t>jpeg</a:t>
            </a:r>
            <a:r>
              <a:rPr lang="zh-CN" altLang="en-US" sz="2400"/>
              <a:t>格式。</a:t>
            </a:r>
            <a:endParaRPr lang="zh-CN" altLang="en-US" sz="2400"/>
          </a:p>
          <a:p>
            <a:pPr lvl="1"/>
            <a:r>
              <a:rPr lang="en-US" altLang="zh-CN" sz="2400"/>
              <a:t>2.raw</a:t>
            </a:r>
            <a:r>
              <a:rPr lang="zh-CN" altLang="en-US" sz="2400"/>
              <a:t>视频文件过大，传输缓慢。</a:t>
            </a:r>
            <a:endParaRPr lang="zh-CN" altLang="en-US" sz="2400"/>
          </a:p>
          <a:p>
            <a:pPr lvl="1"/>
            <a:r>
              <a:rPr lang="en-US" altLang="zh-CN" sz="2400"/>
              <a:t>3.H264</a:t>
            </a:r>
            <a:r>
              <a:rPr lang="zh-CN" altLang="en-US" sz="2400"/>
              <a:t>码流传输时仍有较大丢包。</a:t>
            </a:r>
            <a:endParaRPr lang="zh-CN" altLang="zh-CN" sz="2800"/>
          </a:p>
          <a:p>
            <a:pPr lvl="1"/>
            <a:r>
              <a:rPr lang="en-US" sz="2400"/>
              <a:t>4.</a:t>
            </a:r>
            <a:r>
              <a:rPr lang="zh-CN" altLang="en-US" sz="2400"/>
              <a:t>视频录制结束时缺失视频信息导致无法播放。</a:t>
            </a:r>
            <a:endParaRPr lang="en-US" altLang="zh-CN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6350" y="54610"/>
            <a:ext cx="4576445" cy="34264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940" y="367665"/>
            <a:ext cx="11060430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GStreamer:</a:t>
            </a:r>
            <a:endParaRPr lang="en-US" altLang="zh-CN" sz="2800"/>
          </a:p>
          <a:p>
            <a:r>
              <a:rPr lang="en-US" altLang="zh-CN" sz="2800"/>
              <a:t>开源的多媒体框架库。</a:t>
            </a:r>
            <a:endParaRPr lang="en-US" altLang="zh-CN" sz="2800"/>
          </a:p>
          <a:p>
            <a:r>
              <a:rPr lang="zh-CN" altLang="en-US" sz="2800"/>
              <a:t>主要使用：命令行工具：</a:t>
            </a:r>
            <a:r>
              <a:rPr lang="en-US" altLang="zh-CN" sz="2800"/>
              <a:t>gst-launch</a:t>
            </a:r>
            <a:endParaRPr lang="en-US" altLang="zh-CN" sz="2800"/>
          </a:p>
          <a:p>
            <a:r>
              <a:rPr lang="zh-CN" altLang="zh-CN" sz="2800"/>
              <a:t>用途：创建</a:t>
            </a:r>
            <a:r>
              <a:rPr lang="en-US" altLang="zh-CN" sz="2800"/>
              <a:t>pipelines</a:t>
            </a:r>
            <a:r>
              <a:rPr lang="zh-CN" altLang="en-US" sz="2800"/>
              <a:t>；</a:t>
            </a:r>
            <a:endParaRPr lang="zh-CN" altLang="en-US" sz="2800"/>
          </a:p>
          <a:p>
            <a:r>
              <a:rPr lang="zh-CN" altLang="en-US" sz="2800"/>
              <a:t>最简例子：</a:t>
            </a:r>
            <a:r>
              <a:rPr lang="en-US" altLang="zh-CN" sz="2800">
                <a:sym typeface="+mn-ea"/>
              </a:rPr>
              <a:t>autovideosrc ! videoconvert ! autovideosink</a:t>
            </a:r>
            <a:endParaRPr lang="en-US" altLang="zh-CN" sz="2800">
              <a:sym typeface="+mn-ea"/>
            </a:endParaRPr>
          </a:p>
          <a:p>
            <a:r>
              <a:rPr lang="zh-CN" altLang="en-US" sz="2800">
                <a:sym typeface="+mn-ea"/>
              </a:rPr>
              <a:t>视频传输：</a:t>
            </a:r>
            <a:r>
              <a:rPr lang="en-US" altLang="zh-CN" sz="2800">
                <a:sym typeface="+mn-ea"/>
              </a:rPr>
              <a:t>RTP+UDP</a:t>
            </a:r>
            <a:endParaRPr lang="en-US" altLang="zh-CN" sz="2800">
              <a:sym typeface="+mn-ea"/>
            </a:endParaRPr>
          </a:p>
          <a:p>
            <a:endParaRPr lang="en-US" altLang="zh-CN" sz="28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5" y="3669030"/>
            <a:ext cx="11941810" cy="25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80fcd46a97fb5f37ec9f9a258fee2e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2345" y="2265045"/>
            <a:ext cx="6129020" cy="45967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4196080"/>
            <a:ext cx="10118090" cy="26657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-4445" y="295275"/>
            <a:ext cx="122008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ym typeface="+mn-ea"/>
              </a:rPr>
              <a:t>GStreamer:</a:t>
            </a:r>
            <a:endParaRPr lang="en-US" altLang="zh-CN" sz="2800">
              <a:sym typeface="+mn-ea"/>
            </a:endParaRPr>
          </a:p>
          <a:p>
            <a:r>
              <a:rPr lang="zh-CN" altLang="en-US" sz="2800">
                <a:sym typeface="+mn-ea"/>
              </a:rPr>
              <a:t>视频传输：</a:t>
            </a:r>
            <a:r>
              <a:rPr lang="en-US" altLang="zh-CN" sz="2800">
                <a:sym typeface="+mn-ea"/>
              </a:rPr>
              <a:t>RAW</a:t>
            </a:r>
            <a:r>
              <a:rPr lang="zh-CN" altLang="en-US" sz="2800">
                <a:sym typeface="+mn-ea"/>
              </a:rPr>
              <a:t>视频</a:t>
            </a:r>
            <a:endParaRPr lang="zh-CN" altLang="en-US" sz="2800">
              <a:sym typeface="+mn-ea"/>
            </a:endParaRPr>
          </a:p>
          <a:p>
            <a:r>
              <a:rPr lang="zh-CN" altLang="en-US" sz="2800"/>
              <a:t>弊端：需要大量</a:t>
            </a:r>
            <a:r>
              <a:rPr lang="en-US" altLang="zh-CN" sz="2800"/>
              <a:t>caps</a:t>
            </a:r>
            <a:r>
              <a:rPr lang="zh-CN" altLang="en-US" sz="2800"/>
              <a:t>过滤关键词；视频文件过大；高延迟高丢包</a:t>
            </a:r>
            <a:endParaRPr lang="zh-CN" altLang="en-US" sz="2800"/>
          </a:p>
          <a:p>
            <a:r>
              <a:rPr lang="zh-CN" altLang="en-US" sz="2800"/>
              <a:t>效果：最大可支持距离约</a:t>
            </a:r>
            <a:r>
              <a:rPr lang="en-US" altLang="zh-CN" sz="2800"/>
              <a:t>9</a:t>
            </a:r>
            <a:r>
              <a:rPr lang="en-US" altLang="zh-CN" sz="2800"/>
              <a:t>m</a:t>
            </a:r>
            <a:r>
              <a:rPr lang="zh-CN" altLang="en-US" sz="2800"/>
              <a:t>；基础延迟</a:t>
            </a:r>
            <a:r>
              <a:rPr lang="en-US" altLang="zh-CN" sz="2800"/>
              <a:t>3s</a:t>
            </a:r>
            <a:endParaRPr lang="zh-CN" altLang="en-US" sz="2800" b="1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9050" y="382905"/>
            <a:ext cx="12181840" cy="3938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ym typeface="+mn-ea"/>
              </a:rPr>
              <a:t>GStreamer:</a:t>
            </a:r>
            <a:endParaRPr lang="en-US" altLang="zh-CN" b="1">
              <a:sym typeface="+mn-ea"/>
            </a:endParaRPr>
          </a:p>
          <a:p>
            <a:r>
              <a:rPr lang="zh-CN" altLang="en-US" sz="2800">
                <a:sym typeface="+mn-ea"/>
              </a:rPr>
              <a:t>解决方案：</a:t>
            </a:r>
            <a:r>
              <a:rPr lang="en-US" altLang="zh-CN" sz="2800">
                <a:sym typeface="+mn-ea"/>
              </a:rPr>
              <a:t>H264</a:t>
            </a:r>
            <a:r>
              <a:rPr lang="zh-CN" altLang="en-US" sz="2800">
                <a:sym typeface="+mn-ea"/>
              </a:rPr>
              <a:t>视频编解码</a:t>
            </a:r>
            <a:endParaRPr lang="zh-CN" altLang="en-US" sz="2800"/>
          </a:p>
          <a:p>
            <a:r>
              <a:rPr lang="zh-CN" sz="2800">
                <a:sym typeface="+mn-ea"/>
              </a:rPr>
              <a:t>优化效果：</a:t>
            </a:r>
            <a:endParaRPr lang="zh-CN" sz="2800">
              <a:sym typeface="+mn-ea"/>
            </a:endParaRPr>
          </a:p>
          <a:p>
            <a:r>
              <a:rPr lang="en-US" altLang="zh-CN" sz="2800">
                <a:sym typeface="+mn-ea"/>
              </a:rPr>
              <a:t>	</a:t>
            </a:r>
            <a:r>
              <a:rPr lang="zh-CN" sz="2800">
                <a:sym typeface="+mn-ea"/>
              </a:rPr>
              <a:t>最大可支持距离约</a:t>
            </a:r>
            <a:r>
              <a:rPr lang="en-US" altLang="zh-CN" sz="2800">
                <a:sym typeface="+mn-ea"/>
              </a:rPr>
              <a:t>18m</a:t>
            </a:r>
            <a:r>
              <a:rPr lang="zh-CN" altLang="en-US" sz="2800">
                <a:sym typeface="+mn-ea"/>
              </a:rPr>
              <a:t>，</a:t>
            </a:r>
            <a:endParaRPr lang="zh-CN" altLang="en-US" sz="2800">
              <a:sym typeface="+mn-ea"/>
            </a:endParaRPr>
          </a:p>
          <a:p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基础延迟</a:t>
            </a:r>
            <a:r>
              <a:rPr lang="en-US" altLang="zh-CN" sz="2800">
                <a:sym typeface="+mn-ea"/>
              </a:rPr>
              <a:t>0.5s</a:t>
            </a:r>
            <a:r>
              <a:rPr lang="zh-CN" altLang="en-US" sz="2800">
                <a:sym typeface="+mn-ea"/>
              </a:rPr>
              <a:t>以内</a:t>
            </a:r>
            <a:endParaRPr lang="zh-CN" altLang="en-US" sz="2800">
              <a:sym typeface="+mn-ea"/>
            </a:endParaRPr>
          </a:p>
          <a:p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视频文件约压缩为原来的百分之一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多线程：</a:t>
            </a:r>
            <a:r>
              <a:rPr sz="2800">
                <a:sym typeface="+mn-ea"/>
              </a:rPr>
              <a:t>tee将数据分成相同的多份，queue</a:t>
            </a:r>
            <a:r>
              <a:rPr lang="zh-CN" sz="2800">
                <a:sym typeface="+mn-ea"/>
              </a:rPr>
              <a:t>建立</a:t>
            </a:r>
            <a:r>
              <a:rPr sz="2800">
                <a:sym typeface="+mn-ea"/>
              </a:rPr>
              <a:t>新线程。</a:t>
            </a:r>
            <a:endParaRPr sz="2800">
              <a:sym typeface="+mn-ea"/>
            </a:endParaRPr>
          </a:p>
          <a:p>
            <a:r>
              <a:rPr lang="zh-CN" sz="2800">
                <a:sym typeface="+mn-ea"/>
              </a:rPr>
              <a:t>存储：</a:t>
            </a:r>
            <a:r>
              <a:rPr lang="en-US" altLang="zh-CN" sz="2800">
                <a:sym typeface="+mn-ea"/>
              </a:rPr>
              <a:t>pipeline</a:t>
            </a:r>
            <a:r>
              <a:rPr lang="zh-CN" altLang="en-US" sz="2800">
                <a:sym typeface="+mn-ea"/>
              </a:rPr>
              <a:t>在手动结束时加入</a:t>
            </a:r>
            <a:r>
              <a:rPr lang="en-US" altLang="zh-CN" sz="2800">
                <a:sym typeface="+mn-ea"/>
              </a:rPr>
              <a:t>End of stream </a:t>
            </a:r>
            <a:r>
              <a:rPr lang="zh-CN" altLang="en-US" sz="2800">
                <a:sym typeface="+mn-ea"/>
              </a:rPr>
              <a:t>信息</a:t>
            </a:r>
            <a:endParaRPr sz="2800">
              <a:sym typeface="+mn-ea"/>
            </a:endParaRP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7590" y="285115"/>
            <a:ext cx="7353300" cy="1866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3912870"/>
            <a:ext cx="8420100" cy="1485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185" y="5174615"/>
            <a:ext cx="7926705" cy="1708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3921125"/>
            <a:ext cx="10243820" cy="2961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065" y="346710"/>
            <a:ext cx="1216850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b="1">
                <a:solidFill>
                  <a:schemeClr val="tx1"/>
                </a:solidFill>
                <a:sym typeface="+mn-ea"/>
              </a:rPr>
              <a:t>2.QGroundControl</a:t>
            </a:r>
            <a:r>
              <a:rPr lang="zh-CN" altLang="en-US" sz="3600">
                <a:solidFill>
                  <a:schemeClr val="tx1"/>
                </a:solidFill>
                <a:sym typeface="+mn-ea"/>
              </a:rPr>
              <a:t>地面站接收飞机摄像头数据</a:t>
            </a:r>
            <a:r>
              <a:rPr lang="en-US" altLang="zh-CN" sz="3600" b="1">
                <a:solidFill>
                  <a:schemeClr val="tx1"/>
                </a:solidFill>
                <a:sym typeface="+mn-ea"/>
              </a:rPr>
              <a:t>:</a:t>
            </a:r>
            <a:endParaRPr lang="en-US" altLang="zh-CN" b="1">
              <a:sym typeface="+mn-ea"/>
            </a:endParaRPr>
          </a:p>
          <a:p>
            <a:r>
              <a:rPr lang="zh-CN" sz="2800">
                <a:sym typeface="+mn-ea"/>
              </a:rPr>
              <a:t>目标：成功接收无人机摄像头通过</a:t>
            </a:r>
            <a:r>
              <a:rPr lang="en-US" altLang="zh-CN" sz="2800">
                <a:sym typeface="+mn-ea"/>
              </a:rPr>
              <a:t>WIFI</a:t>
            </a:r>
            <a:r>
              <a:rPr lang="zh-CN" altLang="en-US" sz="2800">
                <a:sym typeface="+mn-ea"/>
              </a:rPr>
              <a:t>传输回来的数据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遇到问题：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无法处理接收到的数据</a:t>
            </a:r>
            <a:endParaRPr lang="zh-CN" altLang="en-US" sz="28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" y="5513705"/>
            <a:ext cx="12465050" cy="7321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820" y="1540510"/>
            <a:ext cx="7651750" cy="39731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" y="3992245"/>
            <a:ext cx="12120880" cy="15214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0" y="324485"/>
            <a:ext cx="1222057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ym typeface="+mn-ea"/>
              </a:rPr>
              <a:t>QGroundControl:</a:t>
            </a:r>
            <a:endParaRPr lang="en-US" altLang="zh-CN" b="1">
              <a:sym typeface="+mn-ea"/>
            </a:endParaRPr>
          </a:p>
          <a:p>
            <a:r>
              <a:rPr lang="zh-CN" sz="2800">
                <a:sym typeface="+mn-ea"/>
              </a:rPr>
              <a:t>开源地面站软件。</a:t>
            </a:r>
            <a:endParaRPr lang="zh-CN" sz="2800">
              <a:sym typeface="+mn-ea"/>
            </a:endParaRPr>
          </a:p>
          <a:p>
            <a:r>
              <a:rPr lang="zh-CN" sz="2800">
                <a:sym typeface="+mn-ea"/>
              </a:rPr>
              <a:t>解决方法：对比视频详细信息；更改视频格式为</a:t>
            </a:r>
            <a:r>
              <a:rPr lang="en-US" altLang="zh-CN" sz="2800">
                <a:sym typeface="+mn-ea"/>
              </a:rPr>
              <a:t>I420.</a:t>
            </a:r>
            <a:endParaRPr lang="zh-CN" sz="2800">
              <a:sym typeface="+mn-ea"/>
            </a:endParaRPr>
          </a:p>
          <a:p>
            <a:r>
              <a:rPr lang="en-US" altLang="zh-CN" sz="2800">
                <a:sym typeface="+mn-ea"/>
              </a:rPr>
              <a:t>YUV</a:t>
            </a:r>
            <a:r>
              <a:rPr lang="zh-CN" altLang="en-US" sz="2800">
                <a:sym typeface="+mn-ea"/>
              </a:rPr>
              <a:t>模型：颜色编码方法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摄像机格式：</a:t>
            </a:r>
            <a:r>
              <a:rPr lang="en-US" altLang="zh-CN" sz="2800">
                <a:sym typeface="+mn-ea"/>
              </a:rPr>
              <a:t>YUY2</a:t>
            </a:r>
            <a:endParaRPr lang="en-US" altLang="zh-CN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可接受：</a:t>
            </a:r>
            <a:r>
              <a:rPr lang="en-US" altLang="zh-CN" sz="2800">
                <a:sym typeface="+mn-ea"/>
              </a:rPr>
              <a:t>I420</a:t>
            </a:r>
            <a:endParaRPr lang="en-US" altLang="zh-CN" sz="28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8105" y="4168775"/>
            <a:ext cx="9267825" cy="1171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8790"/>
            <a:ext cx="9277350" cy="1257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405" y="1720850"/>
            <a:ext cx="4789170" cy="2486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2990" y="2350135"/>
            <a:ext cx="6034405" cy="4526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050" y="323850"/>
            <a:ext cx="1216279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ym typeface="+mn-ea"/>
              </a:rPr>
              <a:t>QGroundControl:</a:t>
            </a:r>
            <a:endParaRPr lang="en-US" altLang="zh-CN" b="1">
              <a:sym typeface="+mn-ea"/>
            </a:endParaRPr>
          </a:p>
          <a:p>
            <a:r>
              <a:rPr lang="zh-CN" altLang="en-US" sz="2800">
                <a:sym typeface="+mn-ea"/>
              </a:rPr>
              <a:t>实地测试：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效果：</a:t>
            </a:r>
            <a:endParaRPr lang="zh-CN" altLang="en-US" sz="2800">
              <a:sym typeface="+mn-ea"/>
            </a:endParaRPr>
          </a:p>
          <a:p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目测视频传输极限距离约在</a:t>
            </a:r>
            <a:r>
              <a:rPr lang="en-US" altLang="zh-CN" sz="2800">
                <a:sym typeface="+mn-ea"/>
              </a:rPr>
              <a:t>20m</a:t>
            </a:r>
            <a:r>
              <a:rPr lang="zh-CN" altLang="en-US" sz="2800">
                <a:sym typeface="+mn-ea"/>
              </a:rPr>
              <a:t>到</a:t>
            </a:r>
            <a:r>
              <a:rPr lang="en-US" altLang="zh-CN" sz="2800">
                <a:sym typeface="+mn-ea"/>
              </a:rPr>
              <a:t>30m</a:t>
            </a:r>
            <a:endParaRPr lang="en-US" altLang="zh-CN" sz="2800">
              <a:sym typeface="+mn-ea"/>
            </a:endParaRPr>
          </a:p>
          <a:p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延迟在</a:t>
            </a:r>
            <a:r>
              <a:rPr lang="en-US" altLang="zh-CN" sz="2800">
                <a:sym typeface="+mn-ea"/>
              </a:rPr>
              <a:t>15m</a:t>
            </a:r>
            <a:r>
              <a:rPr lang="zh-CN" altLang="en-US" sz="2800">
                <a:sym typeface="+mn-ea"/>
              </a:rPr>
              <a:t>内，最大不超过</a:t>
            </a:r>
            <a:r>
              <a:rPr lang="en-US" altLang="zh-CN" sz="2800">
                <a:sym typeface="+mn-ea"/>
              </a:rPr>
              <a:t>1s</a:t>
            </a:r>
            <a:endParaRPr lang="en-US" altLang="zh-CN" sz="2800">
              <a:sym typeface="+mn-ea"/>
            </a:endParaRPr>
          </a:p>
          <a:p>
            <a:r>
              <a:rPr lang="en-US" altLang="zh-CN" sz="2800">
                <a:sym typeface="+mn-ea"/>
              </a:rPr>
              <a:t>	</a:t>
            </a:r>
            <a:r>
              <a:rPr lang="zh-CN" altLang="en-US" sz="2800">
                <a:sym typeface="+mn-ea"/>
              </a:rPr>
              <a:t>丢包在</a:t>
            </a:r>
            <a:r>
              <a:rPr lang="en-US" altLang="zh-CN" sz="2800">
                <a:sym typeface="+mn-ea"/>
              </a:rPr>
              <a:t>20m</a:t>
            </a:r>
            <a:r>
              <a:rPr lang="zh-CN" altLang="en-US" sz="2800">
                <a:sym typeface="+mn-ea"/>
              </a:rPr>
              <a:t>内几乎没有</a:t>
            </a:r>
            <a:endParaRPr lang="zh-CN" altLang="en-US" sz="28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3433445"/>
            <a:ext cx="6632575" cy="34436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885</Words>
  <Application>WPS 演示</Application>
  <PresentationFormat>宽屏</PresentationFormat>
  <Paragraphs>76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D13001</dc:creator>
  <cp:lastModifiedBy>夜守</cp:lastModifiedBy>
  <cp:revision>21</cp:revision>
  <dcterms:created xsi:type="dcterms:W3CDTF">2013-11-25T03:07:00Z</dcterms:created>
  <dcterms:modified xsi:type="dcterms:W3CDTF">2019-08-01T02:14:31Z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